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44292-D5B3-4E33-B5C9-F7F94F1E1AA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4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3E1ABF-0568-4D79-83B0-6821284C8B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865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B747F-3296-4D4E-BF7E-EFB25C35DC8A}" type="slidenum">
              <a:rPr lang="ru-RU"/>
              <a:pPr/>
              <a:t>1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47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A807A-401E-4DA7-8BE0-0AF471EBC650}" type="slidenum">
              <a:rPr lang="ru-RU"/>
              <a:pPr/>
              <a:t>2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99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0B242-D446-463C-AEEF-CECA3B4F052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44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F9CBE-AAB0-41FA-AB41-AF49613D102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9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1B969-058C-4AF9-A48F-773F6A0C6D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6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DF8D0-30D7-4BCB-A3CA-AB6025B91C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9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97D25-AED5-4F8C-ADF2-5E2BE7DB02D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2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2A9C0-D076-479D-85E6-4B130537FA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36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EEA30-3A19-40CF-BB9A-D43365E8FE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3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C9220-98CA-4268-8C40-CC041BCB5C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6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DD9AB-D8A3-4704-A008-45BD732633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36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AD2B-6909-421A-8E54-61D4EF4CD5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73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A485D-8B7F-4C8E-BCE3-4F0927DED7D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820C39-8083-43D1-A755-1C082F87ECC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31913" y="260350"/>
            <a:ext cx="624046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b="1"/>
              <a:t>ІІ- модуль</a:t>
            </a:r>
            <a:endParaRPr lang="ru-RU"/>
          </a:p>
          <a:p>
            <a:pPr algn="ctr"/>
            <a:r>
              <a:rPr lang="kk-KZ" b="1"/>
              <a:t>Химико-технологиялық процестің термодинамикасы</a:t>
            </a:r>
            <a:endParaRPr lang="ru-RU"/>
          </a:p>
          <a:p>
            <a:pPr algn="ctr" eaLnBrk="0" hangingPunct="0"/>
            <a:r>
              <a:rPr lang="kk-KZ"/>
              <a:t> 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0825" y="1412875"/>
            <a:ext cx="8272463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kk-KZ" b="1">
                <a:latin typeface="Times New Roman" panose="02020603050405020304" pitchFamily="18" charset="0"/>
              </a:rPr>
              <a:t>Лекцияның мақсаты.</a:t>
            </a:r>
            <a:r>
              <a:rPr lang="kk-KZ">
                <a:latin typeface="Times New Roman" panose="02020603050405020304" pitchFamily="18" charset="0"/>
              </a:rPr>
              <a:t> Технологиялық процестердің тепе-теңдігі; химиялық реякцияның термодинамикалық сипаты. Жылулық балансын есептеу. Гетерогенді системадағы қайтымды процестер. Ле Шателье принціпі.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 b="1">
                <a:latin typeface="Times New Roman" panose="02020603050405020304" pitchFamily="18" charset="0"/>
              </a:rPr>
              <a:t>Түйін сөздер:</a:t>
            </a:r>
            <a:r>
              <a:rPr lang="kk-KZ">
                <a:latin typeface="Times New Roman" panose="02020603050405020304" pitchFamily="18" charset="0"/>
              </a:rPr>
              <a:t> Гетерогенді және гомогенді процестер, энтропия, эндотермиялық, экзотермиялық реакциялар, мольдік көлем, константа, фаза, абсорбция, десорбция, компонент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 b="1">
                <a:latin typeface="Times New Roman" panose="02020603050405020304" pitchFamily="18" charset="0"/>
              </a:rPr>
              <a:t>Лекция мазмұны:</a:t>
            </a:r>
            <a:r>
              <a:rPr lang="kk-KZ">
                <a:latin typeface="Times New Roman" panose="02020603050405020304" pitchFamily="18" charset="0"/>
              </a:rPr>
              <a:t> 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ru-RU" b="1">
                <a:latin typeface="Times New Roman" panose="02020603050405020304" pitchFamily="18" charset="0"/>
              </a:rPr>
              <a:t>ТЕХНОЛОГИЯЛЫ</a:t>
            </a:r>
            <a:r>
              <a:rPr lang="kk-KZ" b="1">
                <a:latin typeface="Times New Roman" panose="02020603050405020304" pitchFamily="18" charset="0"/>
              </a:rPr>
              <a:t>Қ</a:t>
            </a:r>
            <a:r>
              <a:rPr lang="ru-RU" b="1">
                <a:latin typeface="Times New Roman" panose="02020603050405020304" pitchFamily="18" charset="0"/>
              </a:rPr>
              <a:t> ПРОЦЕСТЕРД</a:t>
            </a:r>
            <a:r>
              <a:rPr lang="kk-KZ" b="1">
                <a:latin typeface="Times New Roman" panose="02020603050405020304" pitchFamily="18" charset="0"/>
              </a:rPr>
              <a:t>ІҢ</a:t>
            </a:r>
            <a:r>
              <a:rPr lang="ru-RU" b="1">
                <a:latin typeface="Times New Roman" panose="02020603050405020304" pitchFamily="18" charset="0"/>
              </a:rPr>
              <a:t> ТЕПЕ</a:t>
            </a:r>
            <a:r>
              <a:rPr lang="kk-KZ">
                <a:latin typeface="Times New Roman" panose="02020603050405020304" pitchFamily="18" charset="0"/>
              </a:rPr>
              <a:t>-</a:t>
            </a:r>
            <a:r>
              <a:rPr lang="kk-KZ" b="1">
                <a:latin typeface="Times New Roman" panose="02020603050405020304" pitchFamily="18" charset="0"/>
              </a:rPr>
              <a:t>ТЕҢДІГІ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 b="1">
                <a:latin typeface="Times New Roman" panose="02020603050405020304" pitchFamily="18" charset="0"/>
              </a:rPr>
              <a:t>ХИМИЯЛЫҚ РЕАКЦИЯНЫҢ ТЕРМОДИНАМИКАЛЫҚ СИПАТЫ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 b="1">
                <a:latin typeface="Times New Roman" panose="02020603050405020304" pitchFamily="18" charset="0"/>
              </a:rPr>
              <a:t>ЖЫЛУ БАЛАНСЫН ЕСЕПТЕУ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 b="1">
                <a:latin typeface="Times New Roman" panose="02020603050405020304" pitchFamily="18" charset="0"/>
              </a:rPr>
              <a:t>Жоспары: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>
                <a:latin typeface="Times New Roman" panose="02020603050405020304" pitchFamily="18" charset="0"/>
              </a:rPr>
              <a:t>Қайтымды және қайтымсыз процестер;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>
                <a:latin typeface="Times New Roman" panose="02020603050405020304" pitchFamily="18" charset="0"/>
              </a:rPr>
              <a:t>Химика-технологиялық процестердің тепе-теңдігі;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>
                <a:latin typeface="Times New Roman" panose="02020603050405020304" pitchFamily="18" charset="0"/>
              </a:rPr>
              <a:t>Гетерогенді жүйедегі қайтымды процесс;</a:t>
            </a:r>
            <a:endParaRPr lang="ru-RU">
              <a:latin typeface="Times New Roman" panose="02020603050405020304" pitchFamily="18" charset="0"/>
            </a:endParaRPr>
          </a:p>
          <a:p>
            <a:pPr algn="just"/>
            <a:r>
              <a:rPr lang="kk-KZ">
                <a:latin typeface="Times New Roman" panose="02020603050405020304" pitchFamily="18" charset="0"/>
              </a:rPr>
              <a:t>Гомогенді және гетерогенді процестердегі Ле-Шателье принципі.</a:t>
            </a:r>
            <a:endParaRPr lang="ru-RU">
              <a:latin typeface="Times New Roman" panose="02020603050405020304" pitchFamily="18" charset="0"/>
            </a:endParaRPr>
          </a:p>
          <a:p>
            <a:pPr algn="ctr" eaLnBrk="0" hangingPunct="0"/>
            <a:endParaRPr 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17513" y="333375"/>
            <a:ext cx="8475662" cy="578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kk-KZ" sz="1700">
                <a:latin typeface="Times New Roman" panose="02020603050405020304" pitchFamily="18" charset="0"/>
              </a:rPr>
              <a:t>Химиялық реакциялар </a:t>
            </a:r>
            <a:r>
              <a:rPr lang="kk-KZ" sz="1700" i="1">
                <a:latin typeface="Times New Roman" panose="02020603050405020304" pitchFamily="18" charset="0"/>
              </a:rPr>
              <a:t>қайтымды</a:t>
            </a:r>
            <a:r>
              <a:rPr lang="kk-KZ" sz="1700">
                <a:latin typeface="Times New Roman" panose="02020603050405020304" pitchFamily="18" charset="0"/>
              </a:rPr>
              <a:t> және </a:t>
            </a:r>
            <a:r>
              <a:rPr lang="kk-KZ" sz="1700" i="1">
                <a:latin typeface="Times New Roman" panose="02020603050405020304" pitchFamily="18" charset="0"/>
              </a:rPr>
              <a:t>қайтымсыз</a:t>
            </a:r>
            <a:r>
              <a:rPr lang="kk-KZ" sz="1700">
                <a:latin typeface="Times New Roman" panose="02020603050405020304" pitchFamily="18" charset="0"/>
              </a:rPr>
              <a:t> болып екіге бөлінеді. Қайтымсыз процестер тек бір бағытта ғана жүреді.  Реакция тура және кері бағытта жүреді. Өнеркәсіптегі көптеген реакциялар қайтымсыз болып табылады. Мысалы: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CO2 + Ca(OH)2 → CaCO3 + H2O - ∆H.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Гетерогенді жүйелердегі кері (қайтымды) процесс ішіндегі заттар немесе жылу бір күйден немесе бір фазадан екінші күйге не фазаға өтеді. 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 b="1">
                <a:latin typeface="Times New Roman" panose="02020603050405020304" pitchFamily="18" charset="0"/>
              </a:rPr>
              <a:t>Тұжырым:</a:t>
            </a:r>
            <a:r>
              <a:rPr lang="kk-KZ" sz="1700">
                <a:latin typeface="Times New Roman" panose="02020603050405020304" pitchFamily="18" charset="0"/>
              </a:rPr>
              <a:t> Лекция барысында химиялық процестердің тепе-теңдіг, қайтымды және қайтымсыз процесте, термодинамиканың заңдарымен танысады. Ле-Шателье принціпімен және  ΔН- энтальпияның өзгеруін, реакцияның жылу эффектісін есептейді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 </a:t>
            </a:r>
            <a:r>
              <a:rPr lang="kk-KZ" sz="1700" b="1">
                <a:latin typeface="Times New Roman" panose="02020603050405020304" pitchFamily="18" charset="0"/>
              </a:rPr>
              <a:t> Сұрактар:</a:t>
            </a:r>
            <a:r>
              <a:rPr lang="kk-KZ" sz="1700">
                <a:latin typeface="Times New Roman" panose="02020603050405020304" pitchFamily="18" charset="0"/>
              </a:rPr>
              <a:t> 1. Технологиялық процестердегі тепе-теңдіктер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2. Тепе-теңдік константасы, жылжымалы тепе-теңдіктің сандық өлшемін есептеу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3. Тепе-теңдік жағдайда өнімнің шығуы, формуласын есептеу жолдары.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4.Реакция жылдамдығын есептеу негізгі теңдеуі; есептеу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5. Процесс жылдамдығының коэффициенті немесе константасы, оны есептеу жолдары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6. Жылу балансын есептеу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7. Гомогенді және гетерогенді химиялық процестер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Әдебиеттер: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Мухленов И.П. Основы химической технологии М. Высшая школа,1991г.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Лебедев Н.П. Химия и технология основного органического синтеза, М., Химия,1998г.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Юкельсон И.и. Технология основного органического синтеза,М., Химия,1979г.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Касаткин А.Г. Основные процессы и аппараты химической технологии Л.,Химия,1973г.</a:t>
            </a:r>
            <a:endParaRPr lang="ru-RU" sz="1700">
              <a:latin typeface="Times New Roman" panose="02020603050405020304" pitchFamily="18" charset="0"/>
            </a:endParaRPr>
          </a:p>
          <a:p>
            <a:pPr algn="just"/>
            <a:r>
              <a:rPr lang="kk-KZ" sz="1700">
                <a:latin typeface="Times New Roman" panose="02020603050405020304" pitchFamily="18" charset="0"/>
              </a:rPr>
              <a:t> Москвичев Ю. Теоретические основы химической технологии М.,Академия,2005г.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314</Words>
  <Application>Microsoft Office PowerPoint</Application>
  <PresentationFormat>Экран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Оформление по умолчанию</vt:lpstr>
      <vt:lpstr>Презентация PowerPoint</vt:lpstr>
      <vt:lpstr>Презентация PowerPoint</vt:lpstr>
    </vt:vector>
  </TitlesOfParts>
  <Company>Tycoon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Умбетова Алмагуль</cp:lastModifiedBy>
  <cp:revision>1</cp:revision>
  <dcterms:created xsi:type="dcterms:W3CDTF">2009-06-22T12:03:13Z</dcterms:created>
  <dcterms:modified xsi:type="dcterms:W3CDTF">2018-07-08T10:37:12Z</dcterms:modified>
</cp:coreProperties>
</file>